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9" r:id="rId2"/>
    <p:sldId id="265" r:id="rId3"/>
    <p:sldId id="256" r:id="rId4"/>
    <p:sldId id="266" r:id="rId5"/>
    <p:sldId id="258" r:id="rId6"/>
    <p:sldId id="268" r:id="rId7"/>
    <p:sldId id="260" r:id="rId8"/>
    <p:sldId id="263" r:id="rId9"/>
    <p:sldId id="261" r:id="rId10"/>
    <p:sldId id="270" r:id="rId11"/>
    <p:sldId id="271" r:id="rId12"/>
    <p:sldId id="272" r:id="rId13"/>
    <p:sldId id="273" r:id="rId14"/>
    <p:sldId id="274" r:id="rId15"/>
  </p:sldIdLst>
  <p:sldSz cx="9144000" cy="6858000" type="screen4x3"/>
  <p:notesSz cx="6877050" cy="916305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0066FF"/>
    <a:srgbClr val="FF33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6829" autoAdjust="0"/>
    <p:restoredTop sz="88215" autoAdjust="0"/>
  </p:normalViewPr>
  <p:slideViewPr>
    <p:cSldViewPr showGuides="1">
      <p:cViewPr>
        <p:scale>
          <a:sx n="75" d="100"/>
          <a:sy n="75" d="100"/>
        </p:scale>
        <p:origin x="-3450" y="-91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973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de-DE"/>
          </a:p>
        </p:txBody>
      </p:sp>
      <p:sp>
        <p:nvSpPr>
          <p:cNvPr id="35843" name="Rectangle 3"/>
          <p:cNvSpPr>
            <a:spLocks noGrp="1" noChangeArrowheads="1"/>
          </p:cNvSpPr>
          <p:nvPr>
            <p:ph type="dt" idx="1"/>
          </p:nvPr>
        </p:nvSpPr>
        <p:spPr bwMode="auto">
          <a:xfrm>
            <a:off x="3895725" y="0"/>
            <a:ext cx="297973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de-DE"/>
          </a:p>
        </p:txBody>
      </p:sp>
      <p:sp>
        <p:nvSpPr>
          <p:cNvPr id="35844" name="Rectangle 4"/>
          <p:cNvSpPr>
            <a:spLocks noGrp="1" noRot="1" noChangeAspect="1" noChangeArrowheads="1" noTextEdit="1"/>
          </p:cNvSpPr>
          <p:nvPr>
            <p:ph type="sldImg" idx="2"/>
          </p:nvPr>
        </p:nvSpPr>
        <p:spPr bwMode="auto">
          <a:xfrm>
            <a:off x="1149350" y="687388"/>
            <a:ext cx="4579938" cy="34353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5845" name="Rectangle 5"/>
          <p:cNvSpPr>
            <a:spLocks noGrp="1" noChangeArrowheads="1"/>
          </p:cNvSpPr>
          <p:nvPr>
            <p:ph type="body" sz="quarter" idx="3"/>
          </p:nvPr>
        </p:nvSpPr>
        <p:spPr bwMode="auto">
          <a:xfrm>
            <a:off x="687388" y="4352925"/>
            <a:ext cx="5502275" cy="412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p>
        </p:txBody>
      </p:sp>
      <p:sp>
        <p:nvSpPr>
          <p:cNvPr id="35846" name="Rectangle 6"/>
          <p:cNvSpPr>
            <a:spLocks noGrp="1" noChangeArrowheads="1"/>
          </p:cNvSpPr>
          <p:nvPr>
            <p:ph type="ftr" sz="quarter" idx="4"/>
          </p:nvPr>
        </p:nvSpPr>
        <p:spPr bwMode="auto">
          <a:xfrm>
            <a:off x="0" y="8702675"/>
            <a:ext cx="297973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de-DE"/>
          </a:p>
        </p:txBody>
      </p:sp>
      <p:sp>
        <p:nvSpPr>
          <p:cNvPr id="35847" name="Rectangle 7"/>
          <p:cNvSpPr>
            <a:spLocks noGrp="1" noChangeArrowheads="1"/>
          </p:cNvSpPr>
          <p:nvPr>
            <p:ph type="sldNum" sz="quarter" idx="5"/>
          </p:nvPr>
        </p:nvSpPr>
        <p:spPr bwMode="auto">
          <a:xfrm>
            <a:off x="3895725" y="8702675"/>
            <a:ext cx="2979738" cy="458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9AE70BE3-729B-4872-8E01-B57F1D4DF335}" type="slidenum">
              <a:rPr lang="de-DE"/>
              <a:pPr/>
              <a:t>‹Nr.›</a:t>
            </a:fld>
            <a:endParaRPr lang="de-DE"/>
          </a:p>
        </p:txBody>
      </p:sp>
    </p:spTree>
    <p:extLst>
      <p:ext uri="{BB962C8B-B14F-4D97-AF65-F5344CB8AC3E}">
        <p14:creationId xmlns:p14="http://schemas.microsoft.com/office/powerpoint/2010/main" val="248647535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A4A6FE-A035-4DE0-A987-FD6A2AC3EC7B}" type="slidenum">
              <a:rPr lang="de-DE"/>
              <a:pPr/>
              <a:t>2</a:t>
            </a:fld>
            <a:endParaRPr lang="de-DE"/>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p:txBody>
          <a:bodyPr/>
          <a:lstStyle/>
          <a:p>
            <a:r>
              <a:rPr lang="en-US" b="1"/>
              <a:t>SLIDE 2:</a:t>
            </a:r>
            <a:r>
              <a:rPr lang="en-US"/>
              <a:t>  A section of the prostate stained for anti-LYVE-1.  A complete protocol can be found below.  This image illustrates a cross-section of a small portion of a lymphatic shown in yellow in the middle (arrow).   The other staining could be other lymphatics, or cells within the prostate that are also positive for LYVE-1.  Our lab, as well as a number of other labs, has determined that other cell types also express LYVE-1.  In the prostate, macrophage-like cells that are dispersed along blood vessels express LYVE-1. </a:t>
            </a:r>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B45BE6-3650-479C-9BEF-4C5E7A538D8D}" type="slidenum">
              <a:rPr lang="de-DE"/>
              <a:pPr/>
              <a:t>3</a:t>
            </a:fld>
            <a:endParaRPr lang="de-DE"/>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p:txBody>
          <a:bodyPr/>
          <a:lstStyle/>
          <a:p>
            <a:r>
              <a:rPr lang="en-US" b="1"/>
              <a:t>SLIDE 3:</a:t>
            </a:r>
            <a:r>
              <a:rPr lang="en-US"/>
              <a:t>  The same area as in slide 2, but now we have overlaid where immune cells (red), and blood vessels (blue) are found within the LYVE-1 stained image (this was accomplished using 3-color fluorescent microscopy on the same field and overlaying all 3 images together using Image Pro Plus software).  As illustrated, immune cells (red-CD45 stained) are found within the lymphatic cross-section (arrow) giving credence to the antibody recognizing a true lymphatic that contains immune cells.  Note that the blood vessels (blue-CD31 stained) are not positive for LYVE-1.  It should be noted that lymphatic vessels are CD31 positive, but to a much lesser extent then blood vessels. </a:t>
            </a:r>
            <a:endParaRPr lang="de-D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FC535-4419-41CD-A4FF-66F3D5265CA5}" type="slidenum">
              <a:rPr lang="de-DE"/>
              <a:pPr/>
              <a:t>4</a:t>
            </a:fld>
            <a:endParaRPr lang="de-DE"/>
          </a:p>
        </p:txBody>
      </p:sp>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p:txBody>
          <a:bodyPr/>
          <a:lstStyle/>
          <a:p>
            <a:r>
              <a:rPr lang="en-US" b="1"/>
              <a:t>SLIDE 4:</a:t>
            </a:r>
            <a:r>
              <a:rPr lang="en-US"/>
              <a:t>  Another section of the prostate stained for LYVE-1 showing elongated lumen like structures reminiscent of a lymphatic vessel. </a:t>
            </a:r>
            <a:endParaRPr lang="de-D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6F6C1AD-DDA2-423E-8853-70A47F9CE4DD}" type="slidenum">
              <a:rPr lang="de-DE"/>
              <a:pPr/>
              <a:t>5</a:t>
            </a:fld>
            <a:endParaRPr lang="de-DE"/>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p:txBody>
          <a:bodyPr/>
          <a:lstStyle/>
          <a:p>
            <a:r>
              <a:rPr lang="en-US" b="1"/>
              <a:t>SLIDE 5:</a:t>
            </a:r>
            <a:r>
              <a:rPr lang="en-US"/>
              <a:t>  An overlay of immune cells (red) and blood vessels (blue) within the same field as in slide 4.  Again, immune cells can be seen within the lumen of the LYVE-1 lymphatic vessel structure, along with a few blood vessels scattered throughout the rest of the section. </a:t>
            </a:r>
            <a:endParaRPr lang="de-D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AC03163-037A-4DEC-940D-C4549E8F489F}" type="slidenum">
              <a:rPr lang="de-DE"/>
              <a:pPr/>
              <a:t>6</a:t>
            </a:fld>
            <a:endParaRPr lang="de-DE"/>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p:txBody>
          <a:bodyPr/>
          <a:lstStyle/>
          <a:p>
            <a:r>
              <a:rPr lang="en-US" b="1"/>
              <a:t>SLIDE 6:</a:t>
            </a:r>
            <a:r>
              <a:rPr lang="en-US"/>
              <a:t> A section of the prostate illustrating a cross-section of LYVE-1 stained lymphatic vessels (arrow).  Again, the other staining could be the LYVE-1 positive macrophages. </a:t>
            </a:r>
            <a:endParaRPr lang="de-D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6B004D-92FD-4D32-AC22-F9129A1A8938}" type="slidenum">
              <a:rPr lang="de-DE"/>
              <a:pPr/>
              <a:t>7</a:t>
            </a:fld>
            <a:endParaRPr lang="de-DE"/>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p:txBody>
          <a:bodyPr/>
          <a:lstStyle/>
          <a:p>
            <a:r>
              <a:rPr lang="en-US" b="1"/>
              <a:t>SLIDE 7:</a:t>
            </a:r>
            <a:r>
              <a:rPr lang="en-US"/>
              <a:t>  Overlay as above, showing that the LYVE-1 positive lymphatic vessel contains numerous immune cells (red) within its lumen (arrow).  Note the larger blood vessel (blue) to the left of the lymphatic, along with smaller ones below it. </a:t>
            </a:r>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2B1937-138B-4E6E-A7F0-1BF17B310C6A}" type="slidenum">
              <a:rPr lang="de-DE"/>
              <a:pPr/>
              <a:t>9</a:t>
            </a:fld>
            <a:endParaRPr lang="de-DE"/>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p:txBody>
          <a:bodyPr/>
          <a:lstStyle/>
          <a:p>
            <a:r>
              <a:rPr lang="en-US" b="1"/>
              <a:t>SLIDE 9:</a:t>
            </a:r>
            <a:r>
              <a:rPr lang="en-US"/>
              <a:t>  A serial section of the prostate similar to slide 1 &amp; 2, but stained for immune cells (red), blood vessels (blue), and secondary antibody only (no LYVE-1), and shown as an overlay of all 3 colors.  As illustrated, no LYVE-1 staining can be found in this control depicting the specificity of this antibody. </a:t>
            </a:r>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F9FC2B-E264-42F1-B7BA-AA2CA6EA5A5A}" type="slidenum">
              <a:rPr lang="de-DE"/>
              <a:pPr/>
              <a:t>11</a:t>
            </a:fld>
            <a:endParaRPr lang="de-DE"/>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p:txBody>
          <a:bodyPr/>
          <a:lstStyle/>
          <a:p>
            <a:r>
              <a:rPr lang="en-US" b="1"/>
              <a:t>SLIDE 11:</a:t>
            </a:r>
            <a:r>
              <a:rPr lang="en-US"/>
              <a:t>  An image stained for CD31 (blood vessels—green) showing capillary structures and visualized using whole mount histology.  A complete protocol is provided below. </a:t>
            </a:r>
            <a:endParaRPr lang="de-D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C89B4D3-F2AB-4CEB-AF93-2353A303B487}" type="slidenum">
              <a:rPr lang="de-DE"/>
              <a:pPr/>
              <a:t>12</a:t>
            </a:fld>
            <a:endParaRPr lang="de-DE"/>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r>
              <a:rPr lang="en-US" b="1"/>
              <a:t>SLIDE 12:</a:t>
            </a:r>
            <a:r>
              <a:rPr lang="en-US"/>
              <a:t>  The same field as in slide 11, but now an image of the LYVE-1 positive lymphatic vessels (red) has been overlaid on the blood vessel image.  Note how the lymphatic vessels are blunt ended vessels, and considerably larger in size compared to blood vessels.  This is similar to the reported definition of a lymphatic vessel. </a:t>
            </a:r>
            <a:endParaRPr lang="de-D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5B5B9-5A68-48A8-8999-07DA5C773DB0}" type="slidenum">
              <a:rPr lang="de-DE"/>
              <a:pPr/>
              <a:t>13</a:t>
            </a:fld>
            <a:endParaRPr lang="de-DE"/>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p:txBody>
          <a:bodyPr/>
          <a:lstStyle/>
          <a:p>
            <a:r>
              <a:rPr lang="en-US" b="1"/>
              <a:t>SLIDE 13</a:t>
            </a:r>
            <a:r>
              <a:rPr lang="en-US"/>
              <a:t>:  Similar to slide 11, but a higher magnification. </a:t>
            </a:r>
            <a:endParaRPr lang="de-D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48A8D3F-35D3-460A-AC98-DBC3E6571B7D}" type="slidenum">
              <a:rPr lang="de-DE"/>
              <a:pPr/>
              <a:t>14</a:t>
            </a:fld>
            <a:endParaRPr lang="de-DE"/>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p:txBody>
          <a:bodyPr/>
          <a:lstStyle/>
          <a:p>
            <a:r>
              <a:rPr lang="en-US" b="1"/>
              <a:t>SLIDE 14:</a:t>
            </a:r>
            <a:r>
              <a:rPr lang="en-US"/>
              <a:t>  Similar to slide 12, but a higher magnification. </a:t>
            </a:r>
            <a:endParaRPr lang="de-D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endParaRPr lang="en-US"/>
          </a:p>
        </p:txBody>
      </p:sp>
      <p:sp>
        <p:nvSpPr>
          <p:cNvPr id="5" name="Fußzeilenplatzhalter 4"/>
          <p:cNvSpPr>
            <a:spLocks noGrp="1"/>
          </p:cNvSpPr>
          <p:nvPr>
            <p:ph type="ftr" sz="quarter" idx="11"/>
          </p:nvPr>
        </p:nvSpPr>
        <p:spPr/>
        <p:txBody>
          <a:bodyPr/>
          <a:lstStyle>
            <a:lvl1pPr>
              <a:defRPr/>
            </a:lvl1pPr>
          </a:lstStyle>
          <a:p>
            <a:endParaRPr lang="en-US"/>
          </a:p>
        </p:txBody>
      </p:sp>
      <p:sp>
        <p:nvSpPr>
          <p:cNvPr id="6" name="Foliennummernplatzhalter 5"/>
          <p:cNvSpPr>
            <a:spLocks noGrp="1"/>
          </p:cNvSpPr>
          <p:nvPr>
            <p:ph type="sldNum" sz="quarter" idx="12"/>
          </p:nvPr>
        </p:nvSpPr>
        <p:spPr/>
        <p:txBody>
          <a:bodyPr/>
          <a:lstStyle>
            <a:lvl1pPr>
              <a:defRPr/>
            </a:lvl1pPr>
          </a:lstStyle>
          <a:p>
            <a:fld id="{399643E3-1DD4-4631-B8AA-AAA420685ABE}" type="slidenum">
              <a:rPr lang="en-US"/>
              <a:pPr/>
              <a:t>‹Nr.›</a:t>
            </a:fld>
            <a:endParaRPr lang="en-US"/>
          </a:p>
        </p:txBody>
      </p:sp>
    </p:spTree>
    <p:extLst>
      <p:ext uri="{BB962C8B-B14F-4D97-AF65-F5344CB8AC3E}">
        <p14:creationId xmlns:p14="http://schemas.microsoft.com/office/powerpoint/2010/main" val="179266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en-US"/>
          </a:p>
        </p:txBody>
      </p:sp>
      <p:sp>
        <p:nvSpPr>
          <p:cNvPr id="5" name="Fußzeilenplatzhalter 4"/>
          <p:cNvSpPr>
            <a:spLocks noGrp="1"/>
          </p:cNvSpPr>
          <p:nvPr>
            <p:ph type="ftr" sz="quarter" idx="11"/>
          </p:nvPr>
        </p:nvSpPr>
        <p:spPr/>
        <p:txBody>
          <a:bodyPr/>
          <a:lstStyle>
            <a:lvl1pPr>
              <a:defRPr/>
            </a:lvl1pPr>
          </a:lstStyle>
          <a:p>
            <a:endParaRPr lang="en-US"/>
          </a:p>
        </p:txBody>
      </p:sp>
      <p:sp>
        <p:nvSpPr>
          <p:cNvPr id="6" name="Foliennummernplatzhalter 5"/>
          <p:cNvSpPr>
            <a:spLocks noGrp="1"/>
          </p:cNvSpPr>
          <p:nvPr>
            <p:ph type="sldNum" sz="quarter" idx="12"/>
          </p:nvPr>
        </p:nvSpPr>
        <p:spPr/>
        <p:txBody>
          <a:bodyPr/>
          <a:lstStyle>
            <a:lvl1pPr>
              <a:defRPr/>
            </a:lvl1pPr>
          </a:lstStyle>
          <a:p>
            <a:fld id="{828C6B9E-E717-4763-B403-5856CCEFC558}" type="slidenum">
              <a:rPr lang="en-US"/>
              <a:pPr/>
              <a:t>‹Nr.›</a:t>
            </a:fld>
            <a:endParaRPr lang="en-US"/>
          </a:p>
        </p:txBody>
      </p:sp>
    </p:spTree>
    <p:extLst>
      <p:ext uri="{BB962C8B-B14F-4D97-AF65-F5344CB8AC3E}">
        <p14:creationId xmlns:p14="http://schemas.microsoft.com/office/powerpoint/2010/main" val="3222002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
        <p:nvSpPr>
          <p:cNvPr id="4" name="Datumsplatzhalter 3"/>
          <p:cNvSpPr>
            <a:spLocks noGrp="1"/>
          </p:cNvSpPr>
          <p:nvPr>
            <p:ph type="dt" sz="half" idx="10"/>
          </p:nvPr>
        </p:nvSpPr>
        <p:spPr/>
        <p:txBody>
          <a:bodyPr/>
          <a:lstStyle>
            <a:lvl1pPr>
              <a:defRPr/>
            </a:lvl1pPr>
          </a:lstStyle>
          <a:p>
            <a:endParaRPr lang="en-US"/>
          </a:p>
        </p:txBody>
      </p:sp>
      <p:sp>
        <p:nvSpPr>
          <p:cNvPr id="5" name="Fußzeilenplatzhalter 4"/>
          <p:cNvSpPr>
            <a:spLocks noGrp="1"/>
          </p:cNvSpPr>
          <p:nvPr>
            <p:ph type="ftr" sz="quarter" idx="11"/>
          </p:nvPr>
        </p:nvSpPr>
        <p:spPr/>
        <p:txBody>
          <a:bodyPr/>
          <a:lstStyle>
            <a:lvl1pPr>
              <a:defRPr/>
            </a:lvl1pPr>
          </a:lstStyle>
          <a:p>
            <a:endParaRPr lang="en-US"/>
          </a:p>
        </p:txBody>
      </p:sp>
      <p:sp>
        <p:nvSpPr>
          <p:cNvPr id="6" name="Foliennummernplatzhalter 5"/>
          <p:cNvSpPr>
            <a:spLocks noGrp="1"/>
          </p:cNvSpPr>
          <p:nvPr>
            <p:ph type="sldNum" sz="quarter" idx="12"/>
          </p:nvPr>
        </p:nvSpPr>
        <p:spPr/>
        <p:txBody>
          <a:bodyPr/>
          <a:lstStyle>
            <a:lvl1pPr>
              <a:defRPr/>
            </a:lvl1pPr>
          </a:lstStyle>
          <a:p>
            <a:fld id="{A67CC459-54D6-434C-94DD-C0AE1AAA5D3F}" type="slidenum">
              <a:rPr lang="en-US"/>
              <a:pPr/>
              <a:t>‹Nr.›</a:t>
            </a:fld>
            <a:endParaRPr lang="en-US"/>
          </a:p>
        </p:txBody>
      </p:sp>
    </p:spTree>
    <p:extLst>
      <p:ext uri="{BB962C8B-B14F-4D97-AF65-F5344CB8AC3E}">
        <p14:creationId xmlns:p14="http://schemas.microsoft.com/office/powerpoint/2010/main" val="2604507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4"/>
          <p:cNvSpPr>
            <a:spLocks noGrp="1"/>
          </p:cNvSpPr>
          <p:nvPr>
            <p:ph type="dt" sz="half" idx="10"/>
          </p:nvPr>
        </p:nvSpPr>
        <p:spPr/>
        <p:txBody>
          <a:bodyPr/>
          <a:lstStyle>
            <a:lvl1pPr>
              <a:defRPr/>
            </a:lvl1pPr>
          </a:lstStyle>
          <a:p>
            <a:endParaRPr lang="en-US"/>
          </a:p>
        </p:txBody>
      </p:sp>
      <p:sp>
        <p:nvSpPr>
          <p:cNvPr id="6" name="Fußzeilenplatzhalter 5"/>
          <p:cNvSpPr>
            <a:spLocks noGrp="1"/>
          </p:cNvSpPr>
          <p:nvPr>
            <p:ph type="ftr" sz="quarter" idx="11"/>
          </p:nvPr>
        </p:nvSpPr>
        <p:spPr/>
        <p:txBody>
          <a:bodyPr/>
          <a:lstStyle>
            <a:lvl1pPr>
              <a:defRPr/>
            </a:lvl1pPr>
          </a:lstStyle>
          <a:p>
            <a:endParaRPr lang="en-US"/>
          </a:p>
        </p:txBody>
      </p:sp>
      <p:sp>
        <p:nvSpPr>
          <p:cNvPr id="7" name="Foliennummernplatzhalter 6"/>
          <p:cNvSpPr>
            <a:spLocks noGrp="1"/>
          </p:cNvSpPr>
          <p:nvPr>
            <p:ph type="sldNum" sz="quarter" idx="12"/>
          </p:nvPr>
        </p:nvSpPr>
        <p:spPr/>
        <p:txBody>
          <a:bodyPr/>
          <a:lstStyle>
            <a:lvl1pPr>
              <a:defRPr/>
            </a:lvl1pPr>
          </a:lstStyle>
          <a:p>
            <a:fld id="{8AE9D571-AF40-424A-A00F-6948E0B2477E}" type="slidenum">
              <a:rPr lang="en-US"/>
              <a:pPr/>
              <a:t>‹Nr.›</a:t>
            </a:fld>
            <a:endParaRPr lang="en-US"/>
          </a:p>
        </p:txBody>
      </p:sp>
    </p:spTree>
    <p:extLst>
      <p:ext uri="{BB962C8B-B14F-4D97-AF65-F5344CB8AC3E}">
        <p14:creationId xmlns:p14="http://schemas.microsoft.com/office/powerpoint/2010/main" val="3281905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6"/>
          <p:cNvSpPr>
            <a:spLocks noGrp="1"/>
          </p:cNvSpPr>
          <p:nvPr>
            <p:ph type="dt" sz="half" idx="10"/>
          </p:nvPr>
        </p:nvSpPr>
        <p:spPr/>
        <p:txBody>
          <a:bodyPr/>
          <a:lstStyle>
            <a:lvl1pPr>
              <a:defRPr/>
            </a:lvl1pPr>
          </a:lstStyle>
          <a:p>
            <a:endParaRPr lang="en-US"/>
          </a:p>
        </p:txBody>
      </p:sp>
      <p:sp>
        <p:nvSpPr>
          <p:cNvPr id="8" name="Fußzeilenplatzhalter 7"/>
          <p:cNvSpPr>
            <a:spLocks noGrp="1"/>
          </p:cNvSpPr>
          <p:nvPr>
            <p:ph type="ftr" sz="quarter" idx="11"/>
          </p:nvPr>
        </p:nvSpPr>
        <p:spPr/>
        <p:txBody>
          <a:bodyPr/>
          <a:lstStyle>
            <a:lvl1pPr>
              <a:defRPr/>
            </a:lvl1pPr>
          </a:lstStyle>
          <a:p>
            <a:endParaRPr lang="en-US"/>
          </a:p>
        </p:txBody>
      </p:sp>
      <p:sp>
        <p:nvSpPr>
          <p:cNvPr id="9" name="Foliennummernplatzhalter 8"/>
          <p:cNvSpPr>
            <a:spLocks noGrp="1"/>
          </p:cNvSpPr>
          <p:nvPr>
            <p:ph type="sldNum" sz="quarter" idx="12"/>
          </p:nvPr>
        </p:nvSpPr>
        <p:spPr/>
        <p:txBody>
          <a:bodyPr/>
          <a:lstStyle>
            <a:lvl1pPr>
              <a:defRPr/>
            </a:lvl1pPr>
          </a:lstStyle>
          <a:p>
            <a:fld id="{FC5E1657-4305-46A9-B384-DED4E6F8D88F}" type="slidenum">
              <a:rPr lang="en-US"/>
              <a:pPr/>
              <a:t>‹Nr.›</a:t>
            </a:fld>
            <a:endParaRPr lang="en-US"/>
          </a:p>
        </p:txBody>
      </p:sp>
    </p:spTree>
    <p:extLst>
      <p:ext uri="{BB962C8B-B14F-4D97-AF65-F5344CB8AC3E}">
        <p14:creationId xmlns:p14="http://schemas.microsoft.com/office/powerpoint/2010/main" val="28268074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2"/>
          <p:cNvSpPr>
            <a:spLocks noGrp="1"/>
          </p:cNvSpPr>
          <p:nvPr>
            <p:ph type="dt" sz="half" idx="10"/>
          </p:nvPr>
        </p:nvSpPr>
        <p:spPr/>
        <p:txBody>
          <a:bodyPr/>
          <a:lstStyle>
            <a:lvl1pPr>
              <a:defRPr/>
            </a:lvl1pPr>
          </a:lstStyle>
          <a:p>
            <a:endParaRPr lang="en-US"/>
          </a:p>
        </p:txBody>
      </p:sp>
      <p:sp>
        <p:nvSpPr>
          <p:cNvPr id="4" name="Fußzeilenplatzhalter 3"/>
          <p:cNvSpPr>
            <a:spLocks noGrp="1"/>
          </p:cNvSpPr>
          <p:nvPr>
            <p:ph type="ftr" sz="quarter" idx="11"/>
          </p:nvPr>
        </p:nvSpPr>
        <p:spPr/>
        <p:txBody>
          <a:bodyPr/>
          <a:lstStyle>
            <a:lvl1pPr>
              <a:defRPr/>
            </a:lvl1pPr>
          </a:lstStyle>
          <a:p>
            <a:endParaRPr lang="en-US"/>
          </a:p>
        </p:txBody>
      </p:sp>
      <p:sp>
        <p:nvSpPr>
          <p:cNvPr id="5" name="Foliennummernplatzhalter 4"/>
          <p:cNvSpPr>
            <a:spLocks noGrp="1"/>
          </p:cNvSpPr>
          <p:nvPr>
            <p:ph type="sldNum" sz="quarter" idx="12"/>
          </p:nvPr>
        </p:nvSpPr>
        <p:spPr/>
        <p:txBody>
          <a:bodyPr/>
          <a:lstStyle>
            <a:lvl1pPr>
              <a:defRPr/>
            </a:lvl1pPr>
          </a:lstStyle>
          <a:p>
            <a:fld id="{ECE1C3EC-F144-42D8-81DB-CC8593B77626}" type="slidenum">
              <a:rPr lang="en-US"/>
              <a:pPr/>
              <a:t>‹Nr.›</a:t>
            </a:fld>
            <a:endParaRPr lang="en-US"/>
          </a:p>
        </p:txBody>
      </p:sp>
    </p:spTree>
    <p:extLst>
      <p:ext uri="{BB962C8B-B14F-4D97-AF65-F5344CB8AC3E}">
        <p14:creationId xmlns:p14="http://schemas.microsoft.com/office/powerpoint/2010/main" val="2186519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lvl1pPr>
              <a:defRPr/>
            </a:lvl1pPr>
          </a:lstStyle>
          <a:p>
            <a:endParaRPr lang="en-US"/>
          </a:p>
        </p:txBody>
      </p:sp>
      <p:sp>
        <p:nvSpPr>
          <p:cNvPr id="3" name="Fußzeilenplatzhalter 2"/>
          <p:cNvSpPr>
            <a:spLocks noGrp="1"/>
          </p:cNvSpPr>
          <p:nvPr>
            <p:ph type="ftr" sz="quarter" idx="11"/>
          </p:nvPr>
        </p:nvSpPr>
        <p:spPr/>
        <p:txBody>
          <a:bodyPr/>
          <a:lstStyle>
            <a:lvl1pPr>
              <a:defRPr/>
            </a:lvl1pPr>
          </a:lstStyle>
          <a:p>
            <a:endParaRPr lang="en-US"/>
          </a:p>
        </p:txBody>
      </p:sp>
      <p:sp>
        <p:nvSpPr>
          <p:cNvPr id="4" name="Foliennummernplatzhalter 3"/>
          <p:cNvSpPr>
            <a:spLocks noGrp="1"/>
          </p:cNvSpPr>
          <p:nvPr>
            <p:ph type="sldNum" sz="quarter" idx="12"/>
          </p:nvPr>
        </p:nvSpPr>
        <p:spPr/>
        <p:txBody>
          <a:bodyPr/>
          <a:lstStyle>
            <a:lvl1pPr>
              <a:defRPr/>
            </a:lvl1pPr>
          </a:lstStyle>
          <a:p>
            <a:fld id="{6F740890-44AF-4DBC-B932-F1CC8E5D4936}" type="slidenum">
              <a:rPr lang="en-US"/>
              <a:pPr/>
              <a:t>‹Nr.›</a:t>
            </a:fld>
            <a:endParaRPr lang="en-US"/>
          </a:p>
        </p:txBody>
      </p:sp>
    </p:spTree>
    <p:extLst>
      <p:ext uri="{BB962C8B-B14F-4D97-AF65-F5344CB8AC3E}">
        <p14:creationId xmlns:p14="http://schemas.microsoft.com/office/powerpoint/2010/main" val="1514330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en-US"/>
          </a:p>
        </p:txBody>
      </p:sp>
      <p:sp>
        <p:nvSpPr>
          <p:cNvPr id="6" name="Fußzeilenplatzhalter 5"/>
          <p:cNvSpPr>
            <a:spLocks noGrp="1"/>
          </p:cNvSpPr>
          <p:nvPr>
            <p:ph type="ftr" sz="quarter" idx="11"/>
          </p:nvPr>
        </p:nvSpPr>
        <p:spPr/>
        <p:txBody>
          <a:bodyPr/>
          <a:lstStyle>
            <a:lvl1pPr>
              <a:defRPr/>
            </a:lvl1pPr>
          </a:lstStyle>
          <a:p>
            <a:endParaRPr lang="en-US"/>
          </a:p>
        </p:txBody>
      </p:sp>
      <p:sp>
        <p:nvSpPr>
          <p:cNvPr id="7" name="Foliennummernplatzhalter 6"/>
          <p:cNvSpPr>
            <a:spLocks noGrp="1"/>
          </p:cNvSpPr>
          <p:nvPr>
            <p:ph type="sldNum" sz="quarter" idx="12"/>
          </p:nvPr>
        </p:nvSpPr>
        <p:spPr/>
        <p:txBody>
          <a:bodyPr/>
          <a:lstStyle>
            <a:lvl1pPr>
              <a:defRPr/>
            </a:lvl1pPr>
          </a:lstStyle>
          <a:p>
            <a:fld id="{79195366-50AD-4817-B30B-62155B805C5D}" type="slidenum">
              <a:rPr lang="en-US"/>
              <a:pPr/>
              <a:t>‹Nr.›</a:t>
            </a:fld>
            <a:endParaRPr lang="en-US"/>
          </a:p>
        </p:txBody>
      </p:sp>
    </p:spTree>
    <p:extLst>
      <p:ext uri="{BB962C8B-B14F-4D97-AF65-F5344CB8AC3E}">
        <p14:creationId xmlns:p14="http://schemas.microsoft.com/office/powerpoint/2010/main" val="3852839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 bearbeiten</a:t>
            </a:r>
          </a:p>
        </p:txBody>
      </p:sp>
      <p:sp>
        <p:nvSpPr>
          <p:cNvPr id="5" name="Datumsplatzhalter 4"/>
          <p:cNvSpPr>
            <a:spLocks noGrp="1"/>
          </p:cNvSpPr>
          <p:nvPr>
            <p:ph type="dt" sz="half" idx="10"/>
          </p:nvPr>
        </p:nvSpPr>
        <p:spPr/>
        <p:txBody>
          <a:bodyPr/>
          <a:lstStyle>
            <a:lvl1pPr>
              <a:defRPr/>
            </a:lvl1pPr>
          </a:lstStyle>
          <a:p>
            <a:endParaRPr lang="en-US"/>
          </a:p>
        </p:txBody>
      </p:sp>
      <p:sp>
        <p:nvSpPr>
          <p:cNvPr id="6" name="Fußzeilenplatzhalter 5"/>
          <p:cNvSpPr>
            <a:spLocks noGrp="1"/>
          </p:cNvSpPr>
          <p:nvPr>
            <p:ph type="ftr" sz="quarter" idx="11"/>
          </p:nvPr>
        </p:nvSpPr>
        <p:spPr/>
        <p:txBody>
          <a:bodyPr/>
          <a:lstStyle>
            <a:lvl1pPr>
              <a:defRPr/>
            </a:lvl1pPr>
          </a:lstStyle>
          <a:p>
            <a:endParaRPr lang="en-US"/>
          </a:p>
        </p:txBody>
      </p:sp>
      <p:sp>
        <p:nvSpPr>
          <p:cNvPr id="7" name="Foliennummernplatzhalter 6"/>
          <p:cNvSpPr>
            <a:spLocks noGrp="1"/>
          </p:cNvSpPr>
          <p:nvPr>
            <p:ph type="sldNum" sz="quarter" idx="12"/>
          </p:nvPr>
        </p:nvSpPr>
        <p:spPr/>
        <p:txBody>
          <a:bodyPr/>
          <a:lstStyle>
            <a:lvl1pPr>
              <a:defRPr/>
            </a:lvl1pPr>
          </a:lstStyle>
          <a:p>
            <a:fld id="{5C5A7067-1388-4C4E-BECD-D5F56A4B25D8}" type="slidenum">
              <a:rPr lang="en-US"/>
              <a:pPr/>
              <a:t>‹Nr.›</a:t>
            </a:fld>
            <a:endParaRPr lang="en-US"/>
          </a:p>
        </p:txBody>
      </p:sp>
    </p:spTree>
    <p:extLst>
      <p:ext uri="{BB962C8B-B14F-4D97-AF65-F5344CB8AC3E}">
        <p14:creationId xmlns:p14="http://schemas.microsoft.com/office/powerpoint/2010/main" val="35545142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en-US"/>
          </a:p>
        </p:txBody>
      </p:sp>
      <p:sp>
        <p:nvSpPr>
          <p:cNvPr id="5" name="Fußzeilenplatzhalter 4"/>
          <p:cNvSpPr>
            <a:spLocks noGrp="1"/>
          </p:cNvSpPr>
          <p:nvPr>
            <p:ph type="ftr" sz="quarter" idx="11"/>
          </p:nvPr>
        </p:nvSpPr>
        <p:spPr/>
        <p:txBody>
          <a:bodyPr/>
          <a:lstStyle>
            <a:lvl1pPr>
              <a:defRPr/>
            </a:lvl1pPr>
          </a:lstStyle>
          <a:p>
            <a:endParaRPr lang="en-US"/>
          </a:p>
        </p:txBody>
      </p:sp>
      <p:sp>
        <p:nvSpPr>
          <p:cNvPr id="6" name="Foliennummernplatzhalter 5"/>
          <p:cNvSpPr>
            <a:spLocks noGrp="1"/>
          </p:cNvSpPr>
          <p:nvPr>
            <p:ph type="sldNum" sz="quarter" idx="12"/>
          </p:nvPr>
        </p:nvSpPr>
        <p:spPr/>
        <p:txBody>
          <a:bodyPr/>
          <a:lstStyle>
            <a:lvl1pPr>
              <a:defRPr/>
            </a:lvl1pPr>
          </a:lstStyle>
          <a:p>
            <a:fld id="{813BA8D5-C375-448D-B5DF-C75906F4BE3D}" type="slidenum">
              <a:rPr lang="en-US"/>
              <a:pPr/>
              <a:t>‹Nr.›</a:t>
            </a:fld>
            <a:endParaRPr lang="en-US"/>
          </a:p>
        </p:txBody>
      </p:sp>
    </p:spTree>
    <p:extLst>
      <p:ext uri="{BB962C8B-B14F-4D97-AF65-F5344CB8AC3E}">
        <p14:creationId xmlns:p14="http://schemas.microsoft.com/office/powerpoint/2010/main" val="2697662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endParaRPr lang="en-US"/>
          </a:p>
        </p:txBody>
      </p:sp>
      <p:sp>
        <p:nvSpPr>
          <p:cNvPr id="5" name="Fußzeilenplatzhalter 4"/>
          <p:cNvSpPr>
            <a:spLocks noGrp="1"/>
          </p:cNvSpPr>
          <p:nvPr>
            <p:ph type="ftr" sz="quarter" idx="11"/>
          </p:nvPr>
        </p:nvSpPr>
        <p:spPr/>
        <p:txBody>
          <a:bodyPr/>
          <a:lstStyle>
            <a:lvl1pPr>
              <a:defRPr/>
            </a:lvl1pPr>
          </a:lstStyle>
          <a:p>
            <a:endParaRPr lang="en-US"/>
          </a:p>
        </p:txBody>
      </p:sp>
      <p:sp>
        <p:nvSpPr>
          <p:cNvPr id="6" name="Foliennummernplatzhalter 5"/>
          <p:cNvSpPr>
            <a:spLocks noGrp="1"/>
          </p:cNvSpPr>
          <p:nvPr>
            <p:ph type="sldNum" sz="quarter" idx="12"/>
          </p:nvPr>
        </p:nvSpPr>
        <p:spPr/>
        <p:txBody>
          <a:bodyPr/>
          <a:lstStyle>
            <a:lvl1pPr>
              <a:defRPr/>
            </a:lvl1pPr>
          </a:lstStyle>
          <a:p>
            <a:fld id="{7351AA2D-9AE2-4E99-A3EB-13154E66D2B4}" type="slidenum">
              <a:rPr lang="en-US"/>
              <a:pPr/>
              <a:t>‹Nr.›</a:t>
            </a:fld>
            <a:endParaRPr lang="en-US"/>
          </a:p>
        </p:txBody>
      </p:sp>
    </p:spTree>
    <p:extLst>
      <p:ext uri="{BB962C8B-B14F-4D97-AF65-F5344CB8AC3E}">
        <p14:creationId xmlns:p14="http://schemas.microsoft.com/office/powerpoint/2010/main" val="793020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EF28F23-636A-4F74-9F4E-11ABCB25170D}" type="slidenum">
              <a:rPr lang="en-US"/>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lumMod val="65000"/>
          </a:schemeClr>
        </a:solidFill>
        <a:effectLst/>
      </p:bgPr>
    </p:bg>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143000" y="1828800"/>
            <a:ext cx="68580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a:solidFill>
                  <a:srgbClr val="FFFF00"/>
                </a:solidFill>
              </a:rPr>
              <a:t>LYVE-1, </a:t>
            </a:r>
            <a:r>
              <a:rPr lang="en-US" sz="4000">
                <a:solidFill>
                  <a:srgbClr val="FF3300"/>
                </a:solidFill>
              </a:rPr>
              <a:t>CD45</a:t>
            </a:r>
            <a:r>
              <a:rPr lang="en-US" sz="4000">
                <a:solidFill>
                  <a:srgbClr val="FFFF00"/>
                </a:solidFill>
              </a:rPr>
              <a:t>, and </a:t>
            </a:r>
            <a:r>
              <a:rPr lang="en-US" sz="4000">
                <a:solidFill>
                  <a:srgbClr val="0066FF"/>
                </a:solidFill>
              </a:rPr>
              <a:t>CD31</a:t>
            </a:r>
            <a:r>
              <a:rPr lang="en-US" sz="4000">
                <a:solidFill>
                  <a:srgbClr val="FFFF00"/>
                </a:solidFill>
              </a:rPr>
              <a:t> staining on frozen sections (5µm) of the mouse prostate</a:t>
            </a:r>
          </a:p>
        </p:txBody>
      </p:sp>
      <p:sp>
        <p:nvSpPr>
          <p:cNvPr id="15363" name="Text Box 3"/>
          <p:cNvSpPr txBox="1">
            <a:spLocks noChangeArrowheads="1"/>
          </p:cNvSpPr>
          <p:nvPr/>
        </p:nvSpPr>
        <p:spPr bwMode="auto">
          <a:xfrm>
            <a:off x="800100" y="4114800"/>
            <a:ext cx="7543800"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de-DE" sz="1400" dirty="0">
                <a:solidFill>
                  <a:srgbClr val="FFFF00"/>
                </a:solidFill>
                <a:latin typeface="Times New Roman" pitchFamily="18" charset="0"/>
              </a:rPr>
              <a:t>The </a:t>
            </a:r>
            <a:r>
              <a:rPr lang="de-DE" sz="1400" dirty="0" err="1">
                <a:solidFill>
                  <a:srgbClr val="FFFF00"/>
                </a:solidFill>
                <a:latin typeface="Times New Roman" pitchFamily="18" charset="0"/>
              </a:rPr>
              <a:t>experiments</a:t>
            </a:r>
            <a:r>
              <a:rPr lang="de-DE" sz="1400" dirty="0">
                <a:solidFill>
                  <a:srgbClr val="FFFF00"/>
                </a:solidFill>
                <a:latin typeface="Times New Roman" pitchFamily="18" charset="0"/>
              </a:rPr>
              <a:t> </a:t>
            </a:r>
            <a:r>
              <a:rPr lang="de-DE" sz="1400" dirty="0" err="1">
                <a:solidFill>
                  <a:srgbClr val="FFFF00"/>
                </a:solidFill>
                <a:latin typeface="Times New Roman" pitchFamily="18" charset="0"/>
              </a:rPr>
              <a:t>were</a:t>
            </a:r>
            <a:r>
              <a:rPr lang="de-DE" sz="1400" dirty="0">
                <a:solidFill>
                  <a:srgbClr val="FFFF00"/>
                </a:solidFill>
                <a:latin typeface="Times New Roman" pitchFamily="18" charset="0"/>
              </a:rPr>
              <a:t> </a:t>
            </a:r>
            <a:r>
              <a:rPr lang="de-DE" sz="1400" dirty="0" err="1">
                <a:solidFill>
                  <a:srgbClr val="FFFF00"/>
                </a:solidFill>
                <a:latin typeface="Times New Roman" pitchFamily="18" charset="0"/>
              </a:rPr>
              <a:t>performed</a:t>
            </a:r>
            <a:r>
              <a:rPr lang="de-DE" sz="1400" dirty="0">
                <a:solidFill>
                  <a:srgbClr val="FFFF00"/>
                </a:solidFill>
                <a:latin typeface="Times New Roman" pitchFamily="18" charset="0"/>
              </a:rPr>
              <a:t> </a:t>
            </a:r>
            <a:r>
              <a:rPr lang="de-DE" sz="1400" dirty="0" err="1">
                <a:solidFill>
                  <a:srgbClr val="FFFF00"/>
                </a:solidFill>
                <a:latin typeface="Times New Roman" pitchFamily="18" charset="0"/>
              </a:rPr>
              <a:t>by</a:t>
            </a:r>
            <a:r>
              <a:rPr lang="de-DE" sz="1400" dirty="0">
                <a:solidFill>
                  <a:srgbClr val="FFFF00"/>
                </a:solidFill>
                <a:latin typeface="Times New Roman" pitchFamily="18" charset="0"/>
              </a:rPr>
              <a:t> Scott Gerber &amp; Edith Lord, </a:t>
            </a:r>
            <a:r>
              <a:rPr lang="de-DE" sz="1400" dirty="0" err="1">
                <a:solidFill>
                  <a:srgbClr val="FFFF00"/>
                </a:solidFill>
                <a:latin typeface="Times New Roman" pitchFamily="18" charset="0"/>
              </a:rPr>
              <a:t>PhD</a:t>
            </a:r>
            <a:r>
              <a:rPr lang="de-DE" sz="1400" dirty="0">
                <a:solidFill>
                  <a:srgbClr val="FFFF00"/>
                </a:solidFill>
                <a:latin typeface="Times New Roman" pitchFamily="18" charset="0"/>
              </a:rPr>
              <a:t>, University </a:t>
            </a:r>
            <a:r>
              <a:rPr lang="de-DE" sz="1400" dirty="0" err="1">
                <a:solidFill>
                  <a:srgbClr val="FFFF00"/>
                </a:solidFill>
                <a:latin typeface="Times New Roman" pitchFamily="18" charset="0"/>
              </a:rPr>
              <a:t>of</a:t>
            </a:r>
            <a:r>
              <a:rPr lang="de-DE" sz="1400" dirty="0">
                <a:solidFill>
                  <a:srgbClr val="FFFF00"/>
                </a:solidFill>
                <a:latin typeface="Times New Roman" pitchFamily="18" charset="0"/>
              </a:rPr>
              <a:t> Rochester, USA.</a:t>
            </a:r>
          </a:p>
          <a:p>
            <a:pPr>
              <a:spcBef>
                <a:spcPct val="50000"/>
              </a:spcBef>
            </a:pPr>
            <a:endParaRPr lang="de-DE" sz="1400" dirty="0">
              <a:solidFill>
                <a:srgbClr val="FFFF00"/>
              </a:solidFill>
              <a:latin typeface="Times New Roman" pitchFamily="18" charset="0"/>
            </a:endParaRPr>
          </a:p>
        </p:txBody>
      </p:sp>
      <p:grpSp>
        <p:nvGrpSpPr>
          <p:cNvPr id="6" name="Group 3"/>
          <p:cNvGrpSpPr>
            <a:grpSpLocks/>
          </p:cNvGrpSpPr>
          <p:nvPr/>
        </p:nvGrpSpPr>
        <p:grpSpPr bwMode="auto">
          <a:xfrm>
            <a:off x="274638" y="104775"/>
            <a:ext cx="8445500" cy="6596063"/>
            <a:chOff x="173" y="66"/>
            <a:chExt cx="5320" cy="4155"/>
          </a:xfrm>
        </p:grpSpPr>
        <p:grpSp>
          <p:nvGrpSpPr>
            <p:cNvPr id="7" name="Group 4"/>
            <p:cNvGrpSpPr>
              <a:grpSpLocks/>
            </p:cNvGrpSpPr>
            <p:nvPr/>
          </p:nvGrpSpPr>
          <p:grpSpPr bwMode="auto">
            <a:xfrm>
              <a:off x="210" y="66"/>
              <a:ext cx="5283" cy="480"/>
              <a:chOff x="189" y="48"/>
              <a:chExt cx="5283" cy="480"/>
            </a:xfrm>
          </p:grpSpPr>
          <p:sp>
            <p:nvSpPr>
              <p:cNvPr id="9" name="Line 5"/>
              <p:cNvSpPr>
                <a:spLocks noChangeShapeType="1"/>
              </p:cNvSpPr>
              <p:nvPr/>
            </p:nvSpPr>
            <p:spPr bwMode="auto">
              <a:xfrm>
                <a:off x="240" y="480"/>
                <a:ext cx="5232"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1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20" y="48"/>
                <a:ext cx="304"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
              <p:cNvSpPr txBox="1">
                <a:spLocks noChangeArrowheads="1"/>
              </p:cNvSpPr>
              <p:nvPr/>
            </p:nvSpPr>
            <p:spPr bwMode="auto">
              <a:xfrm>
                <a:off x="189" y="288"/>
                <a:ext cx="957"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400" b="1" dirty="0" smtClean="0">
                    <a:latin typeface="Times New Roman" pitchFamily="18" charset="0"/>
                  </a:rPr>
                  <a:t>ReliaTech </a:t>
                </a:r>
                <a:r>
                  <a:rPr lang="de-DE" sz="1400" b="1" dirty="0">
                    <a:latin typeface="Times New Roman" pitchFamily="18" charset="0"/>
                  </a:rPr>
                  <a:t>GmbH</a:t>
                </a:r>
              </a:p>
            </p:txBody>
          </p:sp>
        </p:grpSp>
        <p:sp>
          <p:nvSpPr>
            <p:cNvPr id="8" name="Text Box 10"/>
            <p:cNvSpPr txBox="1">
              <a:spLocks noChangeArrowheads="1"/>
            </p:cNvSpPr>
            <p:nvPr/>
          </p:nvSpPr>
          <p:spPr bwMode="auto">
            <a:xfrm>
              <a:off x="173" y="4066"/>
              <a:ext cx="1736" cy="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000" b="1" dirty="0">
                  <a:latin typeface="Times New Roman" pitchFamily="18" charset="0"/>
                </a:rPr>
                <a:t>http://www.reliatech.de / </a:t>
              </a:r>
              <a:r>
                <a:rPr lang="de-DE" sz="1000" b="1" dirty="0" smtClean="0">
                  <a:latin typeface="Times New Roman" pitchFamily="18" charset="0"/>
                </a:rPr>
                <a:t>orders@reliatech.de</a:t>
              </a:r>
              <a:endParaRPr lang="de-DE" sz="1000" b="1" dirty="0">
                <a:latin typeface="Times New Roman" pitchFamily="18" charset="0"/>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40xlyyellow"/>
          <p:cNvPicPr>
            <a:picLocks noChangeAspect="1" noChangeArrowheads="1"/>
          </p:cNvPicPr>
          <p:nvPr/>
        </p:nvPicPr>
        <p:blipFill>
          <a:blip r:embed="rId3">
            <a:lum bright="18000" contrast="24000"/>
            <a:extLst>
              <a:ext uri="{28A0092B-C50C-407E-A947-70E740481C1C}">
                <a14:useLocalDpi xmlns:a14="http://schemas.microsoft.com/office/drawing/2010/main" val="0"/>
              </a:ext>
            </a:extLst>
          </a:blip>
          <a:srcRect/>
          <a:stretch>
            <a:fillRect/>
          </a:stretch>
        </p:blipFill>
        <p:spPr bwMode="auto">
          <a:xfrm>
            <a:off x="0" y="0"/>
            <a:ext cx="8686800" cy="6948488"/>
          </a:xfrm>
          <a:prstGeom prst="rect">
            <a:avLst/>
          </a:prstGeom>
          <a:noFill/>
          <a:extLst>
            <a:ext uri="{909E8E84-426E-40DD-AFC4-6F175D3DCCD1}">
              <a14:hiddenFill xmlns:a14="http://schemas.microsoft.com/office/drawing/2010/main">
                <a:solidFill>
                  <a:srgbClr val="FFFFFF"/>
                </a:solidFill>
              </a14:hiddenFill>
            </a:ext>
          </a:extLst>
        </p:spPr>
      </p:pic>
      <p:grpSp>
        <p:nvGrpSpPr>
          <p:cNvPr id="11271" name="Group 7"/>
          <p:cNvGrpSpPr>
            <a:grpSpLocks/>
          </p:cNvGrpSpPr>
          <p:nvPr/>
        </p:nvGrpSpPr>
        <p:grpSpPr bwMode="auto">
          <a:xfrm>
            <a:off x="7834313" y="6548438"/>
            <a:ext cx="852487" cy="214312"/>
            <a:chOff x="4935" y="3960"/>
            <a:chExt cx="537" cy="135"/>
          </a:xfrm>
        </p:grpSpPr>
        <p:sp>
          <p:nvSpPr>
            <p:cNvPr id="11268" name="Line 4"/>
            <p:cNvSpPr>
              <a:spLocks noChangeShapeType="1"/>
            </p:cNvSpPr>
            <p:nvPr/>
          </p:nvSpPr>
          <p:spPr bwMode="auto">
            <a:xfrm>
              <a:off x="4989" y="4092"/>
              <a:ext cx="42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269" name="Text Box 5"/>
            <p:cNvSpPr txBox="1">
              <a:spLocks noChangeArrowheads="1"/>
            </p:cNvSpPr>
            <p:nvPr/>
          </p:nvSpPr>
          <p:spPr bwMode="auto">
            <a:xfrm>
              <a:off x="4935" y="3960"/>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25 microns</a:t>
              </a:r>
            </a:p>
          </p:txBody>
        </p:sp>
      </p:grpSp>
      <p:sp>
        <p:nvSpPr>
          <p:cNvPr id="11272" name="Line 8"/>
          <p:cNvSpPr>
            <a:spLocks noChangeShapeType="1"/>
          </p:cNvSpPr>
          <p:nvPr/>
        </p:nvSpPr>
        <p:spPr bwMode="auto">
          <a:xfrm flipH="1">
            <a:off x="4038600" y="2209800"/>
            <a:ext cx="152400" cy="5334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1273" name="Text Box 9"/>
          <p:cNvSpPr txBox="1">
            <a:spLocks noChangeArrowheads="1"/>
          </p:cNvSpPr>
          <p:nvPr/>
        </p:nvSpPr>
        <p:spPr bwMode="auto">
          <a:xfrm>
            <a:off x="63500" y="6324600"/>
            <a:ext cx="7848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1400">
                <a:solidFill>
                  <a:srgbClr val="FFFF00"/>
                </a:solidFill>
                <a:latin typeface="Times New Roman" pitchFamily="18" charset="0"/>
              </a:rPr>
              <a:t>Slide 2: A section of the prostate stained for anti-LYVE-1 (yellow). This image illustrates a cross section of a small portion of a lymphatic shown in yellow in the middle (arrow).</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yellow,red,b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10600" cy="6886575"/>
          </a:xfrm>
          <a:prstGeom prst="rect">
            <a:avLst/>
          </a:prstGeom>
          <a:noFill/>
          <a:extLst>
            <a:ext uri="{909E8E84-426E-40DD-AFC4-6F175D3DCCD1}">
              <a14:hiddenFill xmlns:a14="http://schemas.microsoft.com/office/drawing/2010/main">
                <a:solidFill>
                  <a:srgbClr val="FFFFFF"/>
                </a:solidFill>
              </a14:hiddenFill>
            </a:ext>
          </a:extLst>
        </p:spPr>
      </p:pic>
      <p:sp>
        <p:nvSpPr>
          <p:cNvPr id="2054" name="Line 6"/>
          <p:cNvSpPr>
            <a:spLocks noChangeShapeType="1"/>
          </p:cNvSpPr>
          <p:nvPr/>
        </p:nvSpPr>
        <p:spPr bwMode="auto">
          <a:xfrm>
            <a:off x="7920038" y="6757988"/>
            <a:ext cx="66675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55" name="Text Box 7"/>
          <p:cNvSpPr txBox="1">
            <a:spLocks noChangeArrowheads="1"/>
          </p:cNvSpPr>
          <p:nvPr/>
        </p:nvSpPr>
        <p:spPr bwMode="auto">
          <a:xfrm>
            <a:off x="7834313" y="6548438"/>
            <a:ext cx="852487"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25 microns</a:t>
            </a:r>
          </a:p>
        </p:txBody>
      </p:sp>
      <p:sp>
        <p:nvSpPr>
          <p:cNvPr id="2056" name="Line 8"/>
          <p:cNvSpPr>
            <a:spLocks noChangeShapeType="1"/>
          </p:cNvSpPr>
          <p:nvPr/>
        </p:nvSpPr>
        <p:spPr bwMode="auto">
          <a:xfrm flipH="1">
            <a:off x="4038600" y="2209800"/>
            <a:ext cx="152400" cy="5334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2057" name="Text Box 9"/>
          <p:cNvSpPr txBox="1">
            <a:spLocks noChangeArrowheads="1"/>
          </p:cNvSpPr>
          <p:nvPr/>
        </p:nvSpPr>
        <p:spPr bwMode="auto">
          <a:xfrm>
            <a:off x="76200" y="6299200"/>
            <a:ext cx="7772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1400">
                <a:solidFill>
                  <a:srgbClr val="FFFF00"/>
                </a:solidFill>
                <a:latin typeface="Times New Roman" pitchFamily="18" charset="0"/>
              </a:rPr>
              <a:t>Slide 3: Same area as in slide 2, but overlaid where immune cells (red) and blood vessels (blue) are found within the LYVE-1 (yellow) stained image.A section of the prostate stained for anti-LYVE-1. </a:t>
            </a:r>
            <a:endParaRPr lang="de-DE" sz="1400">
              <a:latin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40xly yellow"/>
          <p:cNvPicPr>
            <a:picLocks noChangeAspect="1" noChangeArrowheads="1"/>
          </p:cNvPicPr>
          <p:nvPr/>
        </p:nvPicPr>
        <p:blipFill>
          <a:blip r:embed="rId3">
            <a:extLst>
              <a:ext uri="{28A0092B-C50C-407E-A947-70E740481C1C}">
                <a14:useLocalDpi xmlns:a14="http://schemas.microsoft.com/office/drawing/2010/main" val="0"/>
              </a:ext>
            </a:extLst>
          </a:blip>
          <a:srcRect b="10056"/>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12291" name="Group 3"/>
          <p:cNvGrpSpPr>
            <a:grpSpLocks/>
          </p:cNvGrpSpPr>
          <p:nvPr/>
        </p:nvGrpSpPr>
        <p:grpSpPr bwMode="auto">
          <a:xfrm>
            <a:off x="7834313" y="6548438"/>
            <a:ext cx="852487" cy="214312"/>
            <a:chOff x="4935" y="3960"/>
            <a:chExt cx="537" cy="135"/>
          </a:xfrm>
        </p:grpSpPr>
        <p:sp>
          <p:nvSpPr>
            <p:cNvPr id="12292" name="Line 4"/>
            <p:cNvSpPr>
              <a:spLocks noChangeShapeType="1"/>
            </p:cNvSpPr>
            <p:nvPr/>
          </p:nvSpPr>
          <p:spPr bwMode="auto">
            <a:xfrm>
              <a:off x="4989" y="4092"/>
              <a:ext cx="42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2293" name="Text Box 5"/>
            <p:cNvSpPr txBox="1">
              <a:spLocks noChangeArrowheads="1"/>
            </p:cNvSpPr>
            <p:nvPr/>
          </p:nvSpPr>
          <p:spPr bwMode="auto">
            <a:xfrm>
              <a:off x="4935" y="3960"/>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25 microns</a:t>
              </a:r>
            </a:p>
          </p:txBody>
        </p:sp>
      </p:grpSp>
      <p:sp>
        <p:nvSpPr>
          <p:cNvPr id="12294" name="Text Box 6"/>
          <p:cNvSpPr txBox="1">
            <a:spLocks noChangeArrowheads="1"/>
          </p:cNvSpPr>
          <p:nvPr/>
        </p:nvSpPr>
        <p:spPr bwMode="auto">
          <a:xfrm>
            <a:off x="76200" y="76200"/>
            <a:ext cx="7848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1400">
                <a:solidFill>
                  <a:srgbClr val="FFFF00"/>
                </a:solidFill>
                <a:latin typeface="Times New Roman" pitchFamily="18" charset="0"/>
              </a:rPr>
              <a:t>Slide 4: Another section of prostate stained for LYVE-1 (yellow) showing elongated lumen like structures reminiscent of a lymphatic vessel.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yellow red blue"/>
          <p:cNvPicPr>
            <a:picLocks noChangeAspect="1" noChangeArrowheads="1"/>
          </p:cNvPicPr>
          <p:nvPr/>
        </p:nvPicPr>
        <p:blipFill>
          <a:blip r:embed="rId3">
            <a:extLst>
              <a:ext uri="{28A0092B-C50C-407E-A947-70E740481C1C}">
                <a14:useLocalDpi xmlns:a14="http://schemas.microsoft.com/office/drawing/2010/main" val="0"/>
              </a:ext>
            </a:extLst>
          </a:blip>
          <a:srcRect b="10373"/>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4099" name="Group 3"/>
          <p:cNvGrpSpPr>
            <a:grpSpLocks/>
          </p:cNvGrpSpPr>
          <p:nvPr/>
        </p:nvGrpSpPr>
        <p:grpSpPr bwMode="auto">
          <a:xfrm>
            <a:off x="7834313" y="6548438"/>
            <a:ext cx="852487" cy="214312"/>
            <a:chOff x="4935" y="3960"/>
            <a:chExt cx="537" cy="135"/>
          </a:xfrm>
        </p:grpSpPr>
        <p:sp>
          <p:nvSpPr>
            <p:cNvPr id="4100" name="Line 4"/>
            <p:cNvSpPr>
              <a:spLocks noChangeShapeType="1"/>
            </p:cNvSpPr>
            <p:nvPr/>
          </p:nvSpPr>
          <p:spPr bwMode="auto">
            <a:xfrm>
              <a:off x="4989" y="4092"/>
              <a:ext cx="42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4101" name="Text Box 5"/>
            <p:cNvSpPr txBox="1">
              <a:spLocks noChangeArrowheads="1"/>
            </p:cNvSpPr>
            <p:nvPr/>
          </p:nvSpPr>
          <p:spPr bwMode="auto">
            <a:xfrm>
              <a:off x="4935" y="3960"/>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25 microns</a:t>
              </a:r>
            </a:p>
          </p:txBody>
        </p:sp>
      </p:grpSp>
      <p:sp>
        <p:nvSpPr>
          <p:cNvPr id="4102" name="Text Box 6"/>
          <p:cNvSpPr txBox="1">
            <a:spLocks noChangeArrowheads="1"/>
          </p:cNvSpPr>
          <p:nvPr/>
        </p:nvSpPr>
        <p:spPr bwMode="auto">
          <a:xfrm>
            <a:off x="76200" y="88900"/>
            <a:ext cx="906780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1400">
                <a:solidFill>
                  <a:srgbClr val="FFFF00"/>
                </a:solidFill>
                <a:latin typeface="Times New Roman" pitchFamily="18" charset="0"/>
              </a:rPr>
              <a:t>Slide 5: An overlay of immune cells (red) and blood vessels (blue) within the same field as in slide 4. The immune cells can be seen within the lumen of the LYVE-1 (yellow) lymphatic vessel structure. </a:t>
            </a:r>
          </a:p>
          <a:p>
            <a:pPr>
              <a:spcBef>
                <a:spcPct val="50000"/>
              </a:spcBef>
            </a:pPr>
            <a:endParaRPr lang="de-DE" sz="1400">
              <a:latin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40xly yellow"/>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10600" cy="6886575"/>
          </a:xfrm>
          <a:prstGeom prst="rect">
            <a:avLst/>
          </a:prstGeom>
          <a:noFill/>
          <a:extLst>
            <a:ext uri="{909E8E84-426E-40DD-AFC4-6F175D3DCCD1}">
              <a14:hiddenFill xmlns:a14="http://schemas.microsoft.com/office/drawing/2010/main">
                <a:solidFill>
                  <a:srgbClr val="FFFFFF"/>
                </a:solidFill>
              </a14:hiddenFill>
            </a:ext>
          </a:extLst>
        </p:spPr>
      </p:pic>
      <p:grpSp>
        <p:nvGrpSpPr>
          <p:cNvPr id="14339" name="Group 3"/>
          <p:cNvGrpSpPr>
            <a:grpSpLocks/>
          </p:cNvGrpSpPr>
          <p:nvPr/>
        </p:nvGrpSpPr>
        <p:grpSpPr bwMode="auto">
          <a:xfrm>
            <a:off x="7834313" y="6548438"/>
            <a:ext cx="852487" cy="214312"/>
            <a:chOff x="4935" y="3960"/>
            <a:chExt cx="537" cy="135"/>
          </a:xfrm>
        </p:grpSpPr>
        <p:sp>
          <p:nvSpPr>
            <p:cNvPr id="14340" name="Line 4"/>
            <p:cNvSpPr>
              <a:spLocks noChangeShapeType="1"/>
            </p:cNvSpPr>
            <p:nvPr/>
          </p:nvSpPr>
          <p:spPr bwMode="auto">
            <a:xfrm>
              <a:off x="4989" y="4092"/>
              <a:ext cx="42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4341" name="Text Box 5"/>
            <p:cNvSpPr txBox="1">
              <a:spLocks noChangeArrowheads="1"/>
            </p:cNvSpPr>
            <p:nvPr/>
          </p:nvSpPr>
          <p:spPr bwMode="auto">
            <a:xfrm>
              <a:off x="4935" y="3960"/>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25 microns</a:t>
              </a:r>
            </a:p>
          </p:txBody>
        </p:sp>
      </p:grpSp>
      <p:sp>
        <p:nvSpPr>
          <p:cNvPr id="14342" name="Line 6"/>
          <p:cNvSpPr>
            <a:spLocks noChangeShapeType="1"/>
          </p:cNvSpPr>
          <p:nvPr/>
        </p:nvSpPr>
        <p:spPr bwMode="auto">
          <a:xfrm flipH="1">
            <a:off x="5410200" y="2286000"/>
            <a:ext cx="304800" cy="5334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14343" name="Text Box 7"/>
          <p:cNvSpPr txBox="1">
            <a:spLocks noChangeArrowheads="1"/>
          </p:cNvSpPr>
          <p:nvPr/>
        </p:nvSpPr>
        <p:spPr bwMode="auto">
          <a:xfrm>
            <a:off x="76200" y="76200"/>
            <a:ext cx="906780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1400">
                <a:solidFill>
                  <a:srgbClr val="FFFF00"/>
                </a:solidFill>
                <a:latin typeface="Times New Roman" pitchFamily="18" charset="0"/>
              </a:rPr>
              <a:t>Slide 6: A section of the prostate  illustrating a cross-section of LYVE-1 (yellow) stained lymphatic vessels (arrow). The other staining could be the LYVE-1 positive mactophages. </a:t>
            </a:r>
          </a:p>
          <a:p>
            <a:pPr>
              <a:spcBef>
                <a:spcPct val="50000"/>
              </a:spcBef>
            </a:pPr>
            <a:endParaRPr lang="de-DE" sz="1400">
              <a:latin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red yellow b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10600" cy="6886575"/>
          </a:xfrm>
          <a:prstGeom prst="rect">
            <a:avLst/>
          </a:prstGeom>
          <a:noFill/>
          <a:extLst>
            <a:ext uri="{909E8E84-426E-40DD-AFC4-6F175D3DCCD1}">
              <a14:hiddenFill xmlns:a14="http://schemas.microsoft.com/office/drawing/2010/main">
                <a:solidFill>
                  <a:srgbClr val="FFFFFF"/>
                </a:solidFill>
              </a14:hiddenFill>
            </a:ext>
          </a:extLst>
        </p:spPr>
      </p:pic>
      <p:grpSp>
        <p:nvGrpSpPr>
          <p:cNvPr id="6148" name="Group 4"/>
          <p:cNvGrpSpPr>
            <a:grpSpLocks/>
          </p:cNvGrpSpPr>
          <p:nvPr/>
        </p:nvGrpSpPr>
        <p:grpSpPr bwMode="auto">
          <a:xfrm>
            <a:off x="7834313" y="6548438"/>
            <a:ext cx="852487" cy="214312"/>
            <a:chOff x="4935" y="3960"/>
            <a:chExt cx="537" cy="135"/>
          </a:xfrm>
        </p:grpSpPr>
        <p:sp>
          <p:nvSpPr>
            <p:cNvPr id="6149" name="Line 5"/>
            <p:cNvSpPr>
              <a:spLocks noChangeShapeType="1"/>
            </p:cNvSpPr>
            <p:nvPr/>
          </p:nvSpPr>
          <p:spPr bwMode="auto">
            <a:xfrm>
              <a:off x="4989" y="4092"/>
              <a:ext cx="42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6150" name="Text Box 6"/>
            <p:cNvSpPr txBox="1">
              <a:spLocks noChangeArrowheads="1"/>
            </p:cNvSpPr>
            <p:nvPr/>
          </p:nvSpPr>
          <p:spPr bwMode="auto">
            <a:xfrm>
              <a:off x="4935" y="3960"/>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25 microns</a:t>
              </a:r>
            </a:p>
          </p:txBody>
        </p:sp>
      </p:grpSp>
      <p:sp>
        <p:nvSpPr>
          <p:cNvPr id="6151" name="Line 7"/>
          <p:cNvSpPr>
            <a:spLocks noChangeShapeType="1"/>
          </p:cNvSpPr>
          <p:nvPr/>
        </p:nvSpPr>
        <p:spPr bwMode="auto">
          <a:xfrm flipH="1">
            <a:off x="5410200" y="2286000"/>
            <a:ext cx="304800" cy="53340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de-DE"/>
          </a:p>
        </p:txBody>
      </p:sp>
      <p:sp>
        <p:nvSpPr>
          <p:cNvPr id="6152" name="Text Box 8"/>
          <p:cNvSpPr txBox="1">
            <a:spLocks noChangeArrowheads="1"/>
          </p:cNvSpPr>
          <p:nvPr/>
        </p:nvSpPr>
        <p:spPr bwMode="auto">
          <a:xfrm>
            <a:off x="76200" y="76200"/>
            <a:ext cx="9067800" cy="1049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de-DE" sz="1400">
                <a:solidFill>
                  <a:srgbClr val="FFFF00"/>
                </a:solidFill>
                <a:latin typeface="Times New Roman" pitchFamily="18" charset="0"/>
              </a:rPr>
              <a:t>Slide 7: Overlay as slide 6, showing that the LYVE-1 (yellow) positive lymphatic vessel contains numerous immune cells (red) within ist lumen (arrow). Note the larger blood vessel (blue) to the left of the lymphatic, along with smaller ones below it. </a:t>
            </a:r>
          </a:p>
          <a:p>
            <a:pPr>
              <a:spcBef>
                <a:spcPct val="50000"/>
              </a:spcBef>
            </a:pPr>
            <a:endParaRPr lang="de-DE" sz="1400">
              <a:latin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2"/>
          <p:cNvSpPr txBox="1">
            <a:spLocks noChangeArrowheads="1"/>
          </p:cNvSpPr>
          <p:nvPr/>
        </p:nvSpPr>
        <p:spPr bwMode="auto">
          <a:xfrm>
            <a:off x="1219200" y="1981200"/>
            <a:ext cx="6705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3600">
                <a:solidFill>
                  <a:srgbClr val="FFFF00"/>
                </a:solidFill>
              </a:rPr>
              <a:t>Control for LYVE-1: 2</a:t>
            </a:r>
            <a:r>
              <a:rPr lang="en-US" sz="3600" baseline="30000">
                <a:solidFill>
                  <a:srgbClr val="FFFF00"/>
                </a:solidFill>
              </a:rPr>
              <a:t>nd</a:t>
            </a:r>
            <a:r>
              <a:rPr lang="en-US" sz="3600">
                <a:solidFill>
                  <a:srgbClr val="FFFF00"/>
                </a:solidFill>
              </a:rPr>
              <a:t> alone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red yellow blu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10600" cy="6886575"/>
          </a:xfrm>
          <a:prstGeom prst="rect">
            <a:avLst/>
          </a:prstGeom>
          <a:noFill/>
          <a:extLst>
            <a:ext uri="{909E8E84-426E-40DD-AFC4-6F175D3DCCD1}">
              <a14:hiddenFill xmlns:a14="http://schemas.microsoft.com/office/drawing/2010/main">
                <a:solidFill>
                  <a:srgbClr val="FFFFFF"/>
                </a:solidFill>
              </a14:hiddenFill>
            </a:ext>
          </a:extLst>
        </p:spPr>
      </p:pic>
      <p:grpSp>
        <p:nvGrpSpPr>
          <p:cNvPr id="7171" name="Group 3"/>
          <p:cNvGrpSpPr>
            <a:grpSpLocks/>
          </p:cNvGrpSpPr>
          <p:nvPr/>
        </p:nvGrpSpPr>
        <p:grpSpPr bwMode="auto">
          <a:xfrm>
            <a:off x="7834313" y="6548438"/>
            <a:ext cx="852487" cy="214312"/>
            <a:chOff x="4935" y="3960"/>
            <a:chExt cx="537" cy="135"/>
          </a:xfrm>
        </p:grpSpPr>
        <p:sp>
          <p:nvSpPr>
            <p:cNvPr id="7172" name="Line 4"/>
            <p:cNvSpPr>
              <a:spLocks noChangeShapeType="1"/>
            </p:cNvSpPr>
            <p:nvPr/>
          </p:nvSpPr>
          <p:spPr bwMode="auto">
            <a:xfrm>
              <a:off x="4989" y="4092"/>
              <a:ext cx="42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7173" name="Text Box 5"/>
            <p:cNvSpPr txBox="1">
              <a:spLocks noChangeArrowheads="1"/>
            </p:cNvSpPr>
            <p:nvPr/>
          </p:nvSpPr>
          <p:spPr bwMode="auto">
            <a:xfrm>
              <a:off x="4935" y="3960"/>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25 microns</a:t>
              </a:r>
            </a:p>
          </p:txBody>
        </p:sp>
      </p:grpSp>
      <p:sp>
        <p:nvSpPr>
          <p:cNvPr id="7174" name="Text Box 6"/>
          <p:cNvSpPr txBox="1">
            <a:spLocks noChangeArrowheads="1"/>
          </p:cNvSpPr>
          <p:nvPr/>
        </p:nvSpPr>
        <p:spPr bwMode="auto">
          <a:xfrm>
            <a:off x="76200" y="76200"/>
            <a:ext cx="9067800" cy="135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1400">
                <a:solidFill>
                  <a:srgbClr val="FFFF00"/>
                </a:solidFill>
                <a:latin typeface="Times New Roman" pitchFamily="18" charset="0"/>
              </a:rPr>
              <a:t>Slide 9: A serial section of the prostate similar to slide 1 &amp; 2, but stained for immune cells (red), blood vessels (blue), ans secondary antibody only (no LYVE-1), and shown as a overlay of all 3 colors. As illustrated, no LYVE-1 staining can be found in this control depicting the specificity of the antibody. </a:t>
            </a:r>
          </a:p>
          <a:p>
            <a:endParaRPr lang="de-DE" sz="1400">
              <a:latin typeface="Times New Roman" pitchFamily="18" charset="0"/>
            </a:endParaRPr>
          </a:p>
          <a:p>
            <a:pPr>
              <a:spcBef>
                <a:spcPct val="50000"/>
              </a:spcBef>
            </a:pPr>
            <a:endParaRPr lang="de-DE"/>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 Box 2"/>
          <p:cNvSpPr txBox="1">
            <a:spLocks noChangeArrowheads="1"/>
          </p:cNvSpPr>
          <p:nvPr/>
        </p:nvSpPr>
        <p:spPr bwMode="auto">
          <a:xfrm>
            <a:off x="838200" y="1828800"/>
            <a:ext cx="7391400"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4000">
                <a:solidFill>
                  <a:srgbClr val="FF3300"/>
                </a:solidFill>
              </a:rPr>
              <a:t>LYVE-1</a:t>
            </a:r>
            <a:r>
              <a:rPr lang="en-US" sz="4000">
                <a:solidFill>
                  <a:srgbClr val="FFFF00"/>
                </a:solidFill>
              </a:rPr>
              <a:t>and </a:t>
            </a:r>
            <a:r>
              <a:rPr lang="en-US" sz="4000">
                <a:solidFill>
                  <a:srgbClr val="33CC33"/>
                </a:solidFill>
              </a:rPr>
              <a:t>CD31</a:t>
            </a:r>
            <a:r>
              <a:rPr lang="en-US" sz="4000">
                <a:solidFill>
                  <a:srgbClr val="FFFF00"/>
                </a:solidFill>
              </a:rPr>
              <a:t> staining on whole mount samples of the mouse ear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9" name="Picture 11" descr="10xCD31 green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00" y="0"/>
            <a:ext cx="8639175" cy="6910388"/>
          </a:xfrm>
          <a:prstGeom prst="rect">
            <a:avLst/>
          </a:prstGeom>
          <a:noFill/>
          <a:extLst>
            <a:ext uri="{909E8E84-426E-40DD-AFC4-6F175D3DCCD1}">
              <a14:hiddenFill xmlns:a14="http://schemas.microsoft.com/office/drawing/2010/main">
                <a:solidFill>
                  <a:srgbClr val="FFFFFF"/>
                </a:solidFill>
              </a14:hiddenFill>
            </a:ext>
          </a:extLst>
        </p:spPr>
      </p:pic>
      <p:grpSp>
        <p:nvGrpSpPr>
          <p:cNvPr id="17413" name="Group 5"/>
          <p:cNvGrpSpPr>
            <a:grpSpLocks/>
          </p:cNvGrpSpPr>
          <p:nvPr/>
        </p:nvGrpSpPr>
        <p:grpSpPr bwMode="auto">
          <a:xfrm>
            <a:off x="7913688" y="6599238"/>
            <a:ext cx="852487" cy="214312"/>
            <a:chOff x="4905" y="3978"/>
            <a:chExt cx="537" cy="135"/>
          </a:xfrm>
        </p:grpSpPr>
        <p:sp>
          <p:nvSpPr>
            <p:cNvPr id="17414" name="Line 6"/>
            <p:cNvSpPr>
              <a:spLocks noChangeShapeType="1"/>
            </p:cNvSpPr>
            <p:nvPr/>
          </p:nvSpPr>
          <p:spPr bwMode="auto">
            <a:xfrm>
              <a:off x="4971" y="4110"/>
              <a:ext cx="408"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7415" name="Text Box 7"/>
            <p:cNvSpPr txBox="1">
              <a:spLocks noChangeArrowheads="1"/>
            </p:cNvSpPr>
            <p:nvPr/>
          </p:nvSpPr>
          <p:spPr bwMode="auto">
            <a:xfrm>
              <a:off x="4905" y="3978"/>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100 microns</a:t>
              </a:r>
            </a:p>
          </p:txBody>
        </p:sp>
      </p:grpSp>
      <p:sp>
        <p:nvSpPr>
          <p:cNvPr id="17420" name="Text Box 12"/>
          <p:cNvSpPr txBox="1">
            <a:spLocks noChangeArrowheads="1"/>
          </p:cNvSpPr>
          <p:nvPr/>
        </p:nvSpPr>
        <p:spPr bwMode="auto">
          <a:xfrm>
            <a:off x="50800" y="76200"/>
            <a:ext cx="909320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1400">
                <a:solidFill>
                  <a:srgbClr val="FFFF00"/>
                </a:solidFill>
                <a:latin typeface="Times New Roman" pitchFamily="18" charset="0"/>
              </a:rPr>
              <a:t>Slide 11: An image staind for CD31 (blood vessel - green) showing capillary structures and visualized using whole mount histology. </a:t>
            </a:r>
          </a:p>
          <a:p>
            <a:pPr>
              <a:spcBef>
                <a:spcPct val="50000"/>
              </a:spcBef>
            </a:pPr>
            <a:endParaRPr lang="de-DE" sz="1400">
              <a:latin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red and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00" y="0"/>
            <a:ext cx="9156700" cy="6919913"/>
          </a:xfrm>
          <a:prstGeom prst="rect">
            <a:avLst/>
          </a:prstGeom>
          <a:noFill/>
          <a:extLst>
            <a:ext uri="{909E8E84-426E-40DD-AFC4-6F175D3DCCD1}">
              <a14:hiddenFill xmlns:a14="http://schemas.microsoft.com/office/drawing/2010/main">
                <a:solidFill>
                  <a:srgbClr val="FFFFFF"/>
                </a:solidFill>
              </a14:hiddenFill>
            </a:ext>
          </a:extLst>
        </p:spPr>
      </p:pic>
      <p:grpSp>
        <p:nvGrpSpPr>
          <p:cNvPr id="18440" name="Group 8"/>
          <p:cNvGrpSpPr>
            <a:grpSpLocks/>
          </p:cNvGrpSpPr>
          <p:nvPr/>
        </p:nvGrpSpPr>
        <p:grpSpPr bwMode="auto">
          <a:xfrm>
            <a:off x="7913688" y="6599238"/>
            <a:ext cx="852487" cy="214312"/>
            <a:chOff x="4905" y="3978"/>
            <a:chExt cx="537" cy="135"/>
          </a:xfrm>
        </p:grpSpPr>
        <p:sp>
          <p:nvSpPr>
            <p:cNvPr id="18438" name="Line 6"/>
            <p:cNvSpPr>
              <a:spLocks noChangeShapeType="1"/>
            </p:cNvSpPr>
            <p:nvPr/>
          </p:nvSpPr>
          <p:spPr bwMode="auto">
            <a:xfrm>
              <a:off x="4971" y="4110"/>
              <a:ext cx="408"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8439" name="Text Box 7"/>
            <p:cNvSpPr txBox="1">
              <a:spLocks noChangeArrowheads="1"/>
            </p:cNvSpPr>
            <p:nvPr/>
          </p:nvSpPr>
          <p:spPr bwMode="auto">
            <a:xfrm>
              <a:off x="4905" y="3978"/>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100 microns</a:t>
              </a:r>
            </a:p>
          </p:txBody>
        </p:sp>
      </p:grpSp>
      <p:sp>
        <p:nvSpPr>
          <p:cNvPr id="18441" name="Text Box 9"/>
          <p:cNvSpPr txBox="1">
            <a:spLocks noChangeArrowheads="1"/>
          </p:cNvSpPr>
          <p:nvPr/>
        </p:nvSpPr>
        <p:spPr bwMode="auto">
          <a:xfrm>
            <a:off x="76200" y="76200"/>
            <a:ext cx="9067800" cy="836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1400">
                <a:solidFill>
                  <a:srgbClr val="FFFF00"/>
                </a:solidFill>
                <a:latin typeface="Times New Roman" pitchFamily="18" charset="0"/>
              </a:rPr>
              <a:t>Slide 12: An image staind for CD31 (blood vessel - green) showing capillary structures and visualized using whole mount histology. </a:t>
            </a:r>
          </a:p>
          <a:p>
            <a:pPr>
              <a:spcBef>
                <a:spcPct val="50000"/>
              </a:spcBef>
            </a:pPr>
            <a:endParaRPr lang="de-DE" sz="1400">
              <a:latin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20xCD31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86575"/>
          </a:xfrm>
          <a:prstGeom prst="rect">
            <a:avLst/>
          </a:prstGeom>
          <a:noFill/>
          <a:extLst>
            <a:ext uri="{909E8E84-426E-40DD-AFC4-6F175D3DCCD1}">
              <a14:hiddenFill xmlns:a14="http://schemas.microsoft.com/office/drawing/2010/main">
                <a:solidFill>
                  <a:srgbClr val="FFFFFF"/>
                </a:solidFill>
              </a14:hiddenFill>
            </a:ext>
          </a:extLst>
        </p:spPr>
      </p:pic>
      <p:grpSp>
        <p:nvGrpSpPr>
          <p:cNvPr id="19459" name="Group 3"/>
          <p:cNvGrpSpPr>
            <a:grpSpLocks/>
          </p:cNvGrpSpPr>
          <p:nvPr/>
        </p:nvGrpSpPr>
        <p:grpSpPr bwMode="auto">
          <a:xfrm>
            <a:off x="7874000" y="6562725"/>
            <a:ext cx="852488" cy="214313"/>
            <a:chOff x="4920" y="3966"/>
            <a:chExt cx="537" cy="135"/>
          </a:xfrm>
        </p:grpSpPr>
        <p:sp>
          <p:nvSpPr>
            <p:cNvPr id="19460" name="Line 4"/>
            <p:cNvSpPr>
              <a:spLocks noChangeShapeType="1"/>
            </p:cNvSpPr>
            <p:nvPr/>
          </p:nvSpPr>
          <p:spPr bwMode="auto">
            <a:xfrm>
              <a:off x="4980" y="4090"/>
              <a:ext cx="41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9461" name="Text Box 5"/>
            <p:cNvSpPr txBox="1">
              <a:spLocks noChangeArrowheads="1"/>
            </p:cNvSpPr>
            <p:nvPr/>
          </p:nvSpPr>
          <p:spPr bwMode="auto">
            <a:xfrm>
              <a:off x="4920" y="3966"/>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50 microns</a:t>
              </a:r>
            </a:p>
          </p:txBody>
        </p:sp>
      </p:grpSp>
      <p:sp>
        <p:nvSpPr>
          <p:cNvPr id="19462" name="Text Box 6"/>
          <p:cNvSpPr txBox="1">
            <a:spLocks noChangeArrowheads="1"/>
          </p:cNvSpPr>
          <p:nvPr/>
        </p:nvSpPr>
        <p:spPr bwMode="auto">
          <a:xfrm>
            <a:off x="76200" y="6488113"/>
            <a:ext cx="5867400" cy="623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1400">
                <a:solidFill>
                  <a:srgbClr val="FFFF00"/>
                </a:solidFill>
                <a:latin typeface="Times New Roman" pitchFamily="18" charset="0"/>
              </a:rPr>
              <a:t>Slide 13: Similar to slide 11, but with higher magnification. </a:t>
            </a:r>
          </a:p>
          <a:p>
            <a:pPr>
              <a:spcBef>
                <a:spcPct val="50000"/>
              </a:spcBef>
            </a:pPr>
            <a:endParaRPr lang="de-DE" sz="1400">
              <a:latin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red 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10600" cy="6886575"/>
          </a:xfrm>
          <a:prstGeom prst="rect">
            <a:avLst/>
          </a:prstGeom>
          <a:noFill/>
          <a:extLst>
            <a:ext uri="{909E8E84-426E-40DD-AFC4-6F175D3DCCD1}">
              <a14:hiddenFill xmlns:a14="http://schemas.microsoft.com/office/drawing/2010/main">
                <a:solidFill>
                  <a:srgbClr val="FFFFFF"/>
                </a:solidFill>
              </a14:hiddenFill>
            </a:ext>
          </a:extLst>
        </p:spPr>
      </p:pic>
      <p:grpSp>
        <p:nvGrpSpPr>
          <p:cNvPr id="20483" name="Group 3"/>
          <p:cNvGrpSpPr>
            <a:grpSpLocks/>
          </p:cNvGrpSpPr>
          <p:nvPr/>
        </p:nvGrpSpPr>
        <p:grpSpPr bwMode="auto">
          <a:xfrm>
            <a:off x="7874000" y="6562725"/>
            <a:ext cx="852488" cy="214313"/>
            <a:chOff x="4920" y="3966"/>
            <a:chExt cx="537" cy="135"/>
          </a:xfrm>
        </p:grpSpPr>
        <p:sp>
          <p:nvSpPr>
            <p:cNvPr id="20484" name="Line 4"/>
            <p:cNvSpPr>
              <a:spLocks noChangeShapeType="1"/>
            </p:cNvSpPr>
            <p:nvPr/>
          </p:nvSpPr>
          <p:spPr bwMode="auto">
            <a:xfrm>
              <a:off x="4980" y="4090"/>
              <a:ext cx="410" cy="0"/>
            </a:xfrm>
            <a:prstGeom prst="line">
              <a:avLst/>
            </a:prstGeom>
            <a:noFill/>
            <a:ln w="381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20485" name="Text Box 5"/>
            <p:cNvSpPr txBox="1">
              <a:spLocks noChangeArrowheads="1"/>
            </p:cNvSpPr>
            <p:nvPr/>
          </p:nvSpPr>
          <p:spPr bwMode="auto">
            <a:xfrm>
              <a:off x="4920" y="3966"/>
              <a:ext cx="537" cy="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800">
                  <a:solidFill>
                    <a:schemeClr val="bg1"/>
                  </a:solidFill>
                </a:rPr>
                <a:t>50 microns</a:t>
              </a:r>
            </a:p>
          </p:txBody>
        </p:sp>
      </p:grpSp>
      <p:sp>
        <p:nvSpPr>
          <p:cNvPr id="20488" name="Text Box 8"/>
          <p:cNvSpPr txBox="1">
            <a:spLocks noChangeArrowheads="1"/>
          </p:cNvSpPr>
          <p:nvPr/>
        </p:nvSpPr>
        <p:spPr bwMode="auto">
          <a:xfrm>
            <a:off x="63500" y="6489700"/>
            <a:ext cx="7467600" cy="62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de-DE" sz="1400">
                <a:solidFill>
                  <a:srgbClr val="FFFF00"/>
                </a:solidFill>
                <a:latin typeface="Times New Roman" pitchFamily="18" charset="0"/>
              </a:rPr>
              <a:t>Slide 14: Similar to slide 12, but with higher magnification. </a:t>
            </a:r>
          </a:p>
          <a:p>
            <a:pPr>
              <a:spcBef>
                <a:spcPct val="50000"/>
              </a:spcBef>
            </a:pPr>
            <a:endParaRPr lang="de-DE" sz="140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1035</Words>
  <Application>Microsoft Office PowerPoint</Application>
  <PresentationFormat>Bildschirmpräsentation (4:3)</PresentationFormat>
  <Paragraphs>50</Paragraphs>
  <Slides>14</Slides>
  <Notes>11</Notes>
  <HiddenSlides>0</HiddenSlides>
  <MMClips>0</MMClips>
  <ScaleCrop>false</ScaleCrop>
  <HeadingPairs>
    <vt:vector size="4" baseType="variant">
      <vt:variant>
        <vt:lpstr>Design</vt:lpstr>
      </vt:variant>
      <vt:variant>
        <vt:i4>1</vt:i4>
      </vt:variant>
      <vt:variant>
        <vt:lpstr>Folientitel</vt:lpstr>
      </vt:variant>
      <vt:variant>
        <vt:i4>14</vt:i4>
      </vt:variant>
    </vt:vector>
  </HeadingPairs>
  <TitlesOfParts>
    <vt:vector size="15" baseType="lpstr">
      <vt:lpstr>Default 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Strong Health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Scott_Gerber</dc:creator>
  <cp:lastModifiedBy>Bernhard</cp:lastModifiedBy>
  <cp:revision>25</cp:revision>
  <dcterms:created xsi:type="dcterms:W3CDTF">2004-07-19T16:19:02Z</dcterms:created>
  <dcterms:modified xsi:type="dcterms:W3CDTF">2015-03-24T11:47:43Z</dcterms:modified>
</cp:coreProperties>
</file>